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960" r:id="rId1"/>
  </p:sldMasterIdLst>
  <p:sldIdLst>
    <p:sldId id="256" r:id="rId2"/>
    <p:sldId id="275" r:id="rId3"/>
    <p:sldId id="277" r:id="rId4"/>
    <p:sldId id="278" r:id="rId5"/>
    <p:sldId id="279" r:id="rId6"/>
    <p:sldId id="280" r:id="rId7"/>
  </p:sldIdLst>
  <p:sldSz cx="12192000" cy="6858000"/>
  <p:notesSz cx="6858000" cy="9144000"/>
  <p:embeddedFontLst>
    <p:embeddedFont>
      <p:font typeface="Agency FB" panose="020B0503020202020204" pitchFamily="34" charset="0"/>
      <p:regular r:id="rId8"/>
      <p:bold r:id="rId9"/>
    </p:embeddedFont>
    <p:embeddedFont>
      <p:font typeface="Aparajita" panose="020B0604020202020204" charset="0"/>
      <p:regular r:id="rId10"/>
    </p:embeddedFont>
    <p:embeddedFont>
      <p:font typeface="Corbel" panose="020B0503020204020204" pitchFamily="34" charset="0"/>
      <p:regular r:id="rId11"/>
      <p:bold r:id="rId12"/>
      <p:italic r:id="rId13"/>
      <p:boldItalic r:id="rId14"/>
    </p:embeddedFont>
    <p:embeddedFont>
      <p:font typeface="High Tower Text" panose="02040502050506030303" pitchFamily="18" charset="0"/>
      <p:regular r:id="rId15"/>
      <p:italic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B10C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108" y="49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5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9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1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>
                <a:latin typeface="Agency FB" panose="020B0503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Wednesday, December 4,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398520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Wednesday, December 4,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Wednesday, December 4,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Wednesday, December 4,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5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Wednesday, December 4,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Wednesday, December 4,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Wednesday, December 4, 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1949" y="4045691"/>
            <a:ext cx="4709160" cy="105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Wednesday, December 4, 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Wednesday, December 4, 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3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Wednesday, December 4,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2152" y="3579942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480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Wednesday, December 4,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Wednesday, December 4,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18288"/>
            <a:ext cx="1422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turk.com/worker" TargetMode="External"/><Relationship Id="rId2" Type="http://schemas.openxmlformats.org/officeDocument/2006/relationships/hyperlink" Target="https://www.youtube.com/watch?v=rJmBGkM5Sb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youtube.com/watch?v=rJmBGkM5SbM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2168" y="521209"/>
            <a:ext cx="9306232" cy="1110821"/>
          </a:xfrm>
        </p:spPr>
        <p:txBody>
          <a:bodyPr/>
          <a:lstStyle/>
          <a:p>
            <a:r>
              <a:rPr lang="en-US" sz="6000" cap="none">
                <a:cs typeface="Aparajita" panose="020B0604020202020204" pitchFamily="34" charset="0"/>
              </a:rPr>
              <a:t>AI: Last Thoughts</a:t>
            </a:r>
            <a:endParaRPr lang="en-US" sz="6000" cap="none" dirty="0">
              <a:cs typeface="Aparajita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296" y="5448822"/>
            <a:ext cx="4172379" cy="1362205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en-US" sz="2800" b="1">
                <a:solidFill>
                  <a:schemeClr val="tx2">
                    <a:lumMod val="40000"/>
                    <a:lumOff val="60000"/>
                  </a:schemeClr>
                </a:solidFill>
                <a:latin typeface="Corbel"/>
                <a:cs typeface="Corbel"/>
              </a:rPr>
              <a:t>COMP 4230</a:t>
            </a:r>
            <a:endParaRPr lang="en-US" sz="2800" b="1" dirty="0">
              <a:solidFill>
                <a:schemeClr val="tx2">
                  <a:lumMod val="40000"/>
                  <a:lumOff val="60000"/>
                </a:schemeClr>
              </a:solidFill>
              <a:latin typeface="Corbel"/>
              <a:cs typeface="Corbel"/>
            </a:endParaRPr>
          </a:p>
          <a:p>
            <a:pPr>
              <a:spcBef>
                <a:spcPts val="0"/>
              </a:spcBef>
            </a:pPr>
            <a:r>
              <a:rPr lang="en-US" sz="2800" b="1" dirty="0">
                <a:solidFill>
                  <a:schemeClr val="tx2">
                    <a:lumMod val="40000"/>
                    <a:lumOff val="60000"/>
                  </a:schemeClr>
                </a:solidFill>
                <a:latin typeface="Corbel"/>
                <a:cs typeface="Corbel"/>
              </a:rPr>
              <a:t>David J Stucki</a:t>
            </a:r>
          </a:p>
          <a:p>
            <a:pPr>
              <a:spcBef>
                <a:spcPts val="0"/>
              </a:spcBef>
            </a:pPr>
            <a:r>
              <a:rPr lang="en-US" sz="2800" b="1">
                <a:solidFill>
                  <a:schemeClr val="tx2">
                    <a:lumMod val="40000"/>
                    <a:lumOff val="60000"/>
                  </a:schemeClr>
                </a:solidFill>
                <a:latin typeface="Corbel"/>
                <a:cs typeface="Corbel"/>
              </a:rPr>
              <a:t>Fall 2024</a:t>
            </a:r>
            <a:endParaRPr lang="en-US" sz="2800" b="1" dirty="0">
              <a:solidFill>
                <a:schemeClr val="tx2">
                  <a:lumMod val="40000"/>
                  <a:lumOff val="60000"/>
                </a:schemeClr>
              </a:solidFill>
              <a:latin typeface="Corbel"/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2914358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>
                <a:latin typeface="Agency FB" panose="020B0503020202020204" pitchFamily="34" charset="0"/>
                <a:cs typeface="Aparajita" panose="020B0604020202020204" pitchFamily="34" charset="0"/>
              </a:rPr>
              <a:t>AI Weirdness</a:t>
            </a:r>
            <a:endParaRPr lang="en-US" sz="3600" dirty="0">
              <a:latin typeface="Agency FB" panose="020B0503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tabLst>
                <a:tab pos="1033463" algn="l"/>
              </a:tabLst>
            </a:pPr>
            <a:r>
              <a:rPr lang="en-US">
                <a:solidFill>
                  <a:schemeClr val="tx2"/>
                </a:solidFill>
                <a:latin typeface="Corbel"/>
                <a:cs typeface="Corbel"/>
              </a:rPr>
              <a:t>Published in 2019</a:t>
            </a:r>
          </a:p>
          <a:p>
            <a:pPr>
              <a:tabLst>
                <a:tab pos="1033463" algn="l"/>
              </a:tabLst>
            </a:pPr>
            <a:r>
              <a:rPr lang="en-US">
                <a:solidFill>
                  <a:schemeClr val="tx2"/>
                </a:solidFill>
                <a:latin typeface="Corbel"/>
                <a:cs typeface="Corbel"/>
              </a:rPr>
              <a:t>An interesting read after Larson</a:t>
            </a:r>
          </a:p>
          <a:p>
            <a:pPr>
              <a:tabLst>
                <a:tab pos="1033463" algn="l"/>
              </a:tabLst>
            </a:pPr>
            <a:r>
              <a:rPr lang="en-US">
                <a:solidFill>
                  <a:schemeClr val="tx2"/>
                </a:solidFill>
                <a:latin typeface="Corbel"/>
                <a:cs typeface="Corbel"/>
              </a:rPr>
              <a:t>Written for a non-technical, general audience</a:t>
            </a:r>
          </a:p>
          <a:p>
            <a:pPr>
              <a:tabLst>
                <a:tab pos="1033463" algn="l"/>
              </a:tabLst>
            </a:pPr>
            <a:r>
              <a:rPr lang="en-US">
                <a:solidFill>
                  <a:schemeClr val="tx2"/>
                </a:solidFill>
                <a:latin typeface="Corbel"/>
                <a:cs typeface="Corbel"/>
              </a:rPr>
              <a:t>However, does a great job of explaining how neural nets and evolutionary computation work</a:t>
            </a:r>
          </a:p>
          <a:p>
            <a:pPr>
              <a:tabLst>
                <a:tab pos="1033463" algn="l"/>
              </a:tabLst>
            </a:pPr>
            <a:r>
              <a:rPr lang="en-US">
                <a:solidFill>
                  <a:schemeClr val="tx2"/>
                </a:solidFill>
                <a:latin typeface="Corbel"/>
                <a:cs typeface="Corbel"/>
              </a:rPr>
              <a:t>Also explores many of its weaknesses, pitfalls, and weirdnesseseseseseses</a:t>
            </a:r>
          </a:p>
        </p:txBody>
      </p:sp>
      <p:pic>
        <p:nvPicPr>
          <p:cNvPr id="5" name="Picture 2" descr="You Look Like a Thing and I Love You by Janelle Shane - Books ...">
            <a:extLst>
              <a:ext uri="{FF2B5EF4-FFF2-40B4-BE49-F238E27FC236}">
                <a16:creationId xmlns:a16="http://schemas.microsoft.com/office/drawing/2014/main" id="{1769E2CA-91C3-4D11-E705-E3D16D4645C3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6671" y="1673225"/>
            <a:ext cx="3506658" cy="4718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D76DCC-A07F-B92A-857C-489305D2B1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0950" y="533400"/>
            <a:ext cx="5261450" cy="6129319"/>
          </a:xfrm>
          <a:prstGeom prst="rect">
            <a:avLst/>
          </a:prstGeom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3A26EAFF-602D-2D26-87FD-92A3B91493F7}"/>
              </a:ext>
            </a:extLst>
          </p:cNvPr>
          <p:cNvSpPr/>
          <p:nvPr/>
        </p:nvSpPr>
        <p:spPr>
          <a:xfrm>
            <a:off x="6447453" y="2118049"/>
            <a:ext cx="5134947" cy="990601"/>
          </a:xfrm>
          <a:prstGeom prst="round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48112F3-B1AB-C89A-4329-0B0295C3CA2E}"/>
              </a:ext>
            </a:extLst>
          </p:cNvPr>
          <p:cNvSpPr/>
          <p:nvPr/>
        </p:nvSpPr>
        <p:spPr>
          <a:xfrm>
            <a:off x="6447452" y="3108651"/>
            <a:ext cx="5134947" cy="2648338"/>
          </a:xfrm>
          <a:prstGeom prst="round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36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>
                <a:latin typeface="Agency FB" panose="020B0503020202020204" pitchFamily="34" charset="0"/>
                <a:cs typeface="Aparajita" panose="020B0604020202020204" pitchFamily="34" charset="0"/>
              </a:rPr>
              <a:t>It's Trying!</a:t>
            </a:r>
            <a:endParaRPr lang="en-US" sz="3600" dirty="0">
              <a:latin typeface="Agency FB" panose="020B0503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1"/>
            <a:ext cx="11085576" cy="5114544"/>
          </a:xfrm>
        </p:spPr>
        <p:txBody>
          <a:bodyPr>
            <a:normAutofit lnSpcReduction="10000"/>
          </a:bodyPr>
          <a:lstStyle/>
          <a:p>
            <a:pPr marL="0" indent="0">
              <a:buNone/>
              <a:tabLst>
                <a:tab pos="1033463" algn="l"/>
              </a:tabLst>
            </a:pPr>
            <a:r>
              <a:rPr lang="en-US" sz="2600" dirty="0">
                <a:solidFill>
                  <a:schemeClr val="bg2">
                    <a:lumMod val="50000"/>
                  </a:schemeClr>
                </a:solidFill>
                <a:latin typeface="High Tower Text" panose="02040502050506030303" pitchFamily="18" charset="0"/>
                <a:cs typeface="Corbel"/>
              </a:rPr>
              <a:t>“Let's focus </a:t>
            </a:r>
            <a:r>
              <a:rPr lang="en-US" sz="2600" dirty="0" err="1">
                <a:solidFill>
                  <a:schemeClr val="bg2">
                    <a:lumMod val="50000"/>
                  </a:schemeClr>
                </a:solidFill>
                <a:latin typeface="High Tower Text" panose="02040502050506030303" pitchFamily="18" charset="0"/>
                <a:cs typeface="Corbel"/>
              </a:rPr>
              <a:t>som</a:t>
            </a:r>
            <a:r>
              <a:rPr lang="en-US" sz="2600" dirty="0">
                <a:solidFill>
                  <a:schemeClr val="bg2">
                    <a:lumMod val="50000"/>
                  </a:schemeClr>
                </a:solidFill>
                <a:latin typeface="High Tower Text" panose="02040502050506030303" pitchFamily="18" charset="0"/>
                <a:cs typeface="Corbel"/>
              </a:rPr>
              <a:t> more on [AI] doom—cases in which an AI-powered solution is a terrible way of solving a real-world problem. These cases can range from slightly annoying to quite serious. ... These could be instances when we </a:t>
            </a:r>
          </a:p>
          <a:p>
            <a:pPr marL="1371600" indent="-182563">
              <a:tabLst>
                <a:tab pos="1033463" algn="l"/>
              </a:tabLst>
            </a:pPr>
            <a:r>
              <a:rPr lang="en-US" sz="2600" dirty="0">
                <a:solidFill>
                  <a:schemeClr val="accent4">
                    <a:lumMod val="60000"/>
                    <a:lumOff val="40000"/>
                  </a:schemeClr>
                </a:solidFill>
                <a:latin typeface="High Tower Text" panose="02040502050506030303" pitchFamily="18" charset="0"/>
                <a:cs typeface="Corbel"/>
              </a:rPr>
              <a:t>gave it a problem that was too broad</a:t>
            </a:r>
            <a:r>
              <a:rPr lang="en-US" sz="2600" dirty="0">
                <a:solidFill>
                  <a:schemeClr val="bg2">
                    <a:lumMod val="50000"/>
                  </a:schemeClr>
                </a:solidFill>
                <a:latin typeface="High Tower Text" panose="02040502050506030303" pitchFamily="18" charset="0"/>
                <a:cs typeface="Corbel"/>
              </a:rPr>
              <a:t>, </a:t>
            </a:r>
          </a:p>
          <a:p>
            <a:pPr marL="1371600" indent="-182563">
              <a:tabLst>
                <a:tab pos="1033463" algn="l"/>
              </a:tabLst>
            </a:pPr>
            <a:r>
              <a:rPr lang="en-US" sz="2600" dirty="0">
                <a:solidFill>
                  <a:schemeClr val="tx2">
                    <a:lumMod val="75000"/>
                  </a:schemeClr>
                </a:solidFill>
                <a:latin typeface="High Tower Text" panose="02040502050506030303" pitchFamily="18" charset="0"/>
                <a:cs typeface="Corbel"/>
              </a:rPr>
              <a:t>didn't give it enough data for it to figure out what's going on,</a:t>
            </a:r>
            <a:r>
              <a:rPr lang="en-US" sz="2600" dirty="0">
                <a:solidFill>
                  <a:schemeClr val="bg2">
                    <a:lumMod val="50000"/>
                  </a:schemeClr>
                </a:solidFill>
                <a:latin typeface="High Tower Text" panose="02040502050506030303" pitchFamily="18" charset="0"/>
                <a:cs typeface="Corbel"/>
              </a:rPr>
              <a:t> </a:t>
            </a:r>
          </a:p>
          <a:p>
            <a:pPr marL="1371600" indent="-182563">
              <a:tabLst>
                <a:tab pos="1033463" algn="l"/>
              </a:tabLst>
            </a:pPr>
            <a:r>
              <a:rPr lang="en-US" sz="2600" dirty="0">
                <a:solidFill>
                  <a:schemeClr val="accent3">
                    <a:lumMod val="60000"/>
                    <a:lumOff val="40000"/>
                  </a:schemeClr>
                </a:solidFill>
                <a:latin typeface="High Tower Text" panose="02040502050506030303" pitchFamily="18" charset="0"/>
                <a:cs typeface="Corbel"/>
              </a:rPr>
              <a:t>accidentally gave it data that confused it or wasted time</a:t>
            </a:r>
            <a:r>
              <a:rPr lang="en-US" sz="2600" dirty="0">
                <a:solidFill>
                  <a:schemeClr val="bg2">
                    <a:lumMod val="50000"/>
                  </a:schemeClr>
                </a:solidFill>
                <a:latin typeface="High Tower Text" panose="02040502050506030303" pitchFamily="18" charset="0"/>
                <a:cs typeface="Corbel"/>
              </a:rPr>
              <a:t>, </a:t>
            </a:r>
          </a:p>
          <a:p>
            <a:pPr marL="1371600" indent="-182563">
              <a:tabLst>
                <a:tab pos="1033463" algn="l"/>
              </a:tabLst>
            </a:pPr>
            <a:r>
              <a:rPr lang="en-US" sz="2600" dirty="0">
                <a:solidFill>
                  <a:schemeClr val="tx2"/>
                </a:solidFill>
                <a:latin typeface="High Tower Text" panose="02040502050506030303" pitchFamily="18" charset="0"/>
                <a:cs typeface="Corbel"/>
              </a:rPr>
              <a:t>trained it for a task that was much simpler than the one it encountered in the real world</a:t>
            </a:r>
            <a:r>
              <a:rPr lang="en-US" sz="2600" dirty="0">
                <a:solidFill>
                  <a:schemeClr val="bg2">
                    <a:lumMod val="50000"/>
                  </a:schemeClr>
                </a:solidFill>
                <a:latin typeface="High Tower Text" panose="02040502050506030303" pitchFamily="18" charset="0"/>
                <a:cs typeface="Corbel"/>
              </a:rPr>
              <a:t>, </a:t>
            </a:r>
          </a:p>
          <a:p>
            <a:pPr marL="1371600" indent="-182563">
              <a:tabLst>
                <a:tab pos="1033463" algn="l"/>
              </a:tabLst>
            </a:pPr>
            <a:r>
              <a:rPr lang="en-US" sz="2600" dirty="0">
                <a:solidFill>
                  <a:schemeClr val="bg2">
                    <a:lumMod val="50000"/>
                  </a:schemeClr>
                </a:solidFill>
                <a:latin typeface="High Tower Text" panose="02040502050506030303" pitchFamily="18" charset="0"/>
                <a:cs typeface="Corbel"/>
              </a:rPr>
              <a:t>or </a:t>
            </a:r>
            <a:r>
              <a:rPr lang="en-US" sz="2600" dirty="0">
                <a:solidFill>
                  <a:schemeClr val="accent4">
                    <a:lumMod val="60000"/>
                    <a:lumOff val="40000"/>
                  </a:schemeClr>
                </a:solidFill>
                <a:latin typeface="High Tower Text" panose="02040502050506030303" pitchFamily="18" charset="0"/>
                <a:cs typeface="Corbel"/>
              </a:rPr>
              <a:t>trained it in a situation that didn't represent the real world</a:t>
            </a:r>
            <a:r>
              <a:rPr lang="en-US" sz="2600" dirty="0">
                <a:solidFill>
                  <a:schemeClr val="bg2">
                    <a:lumMod val="50000"/>
                  </a:schemeClr>
                </a:solidFill>
                <a:latin typeface="High Tower Text" panose="02040502050506030303" pitchFamily="18" charset="0"/>
                <a:cs typeface="Corbel"/>
              </a:rPr>
              <a:t>.”</a:t>
            </a:r>
          </a:p>
          <a:p>
            <a:pPr marL="0" indent="0">
              <a:buNone/>
              <a:tabLst>
                <a:tab pos="1033463" algn="l"/>
              </a:tabLst>
            </a:pPr>
            <a:r>
              <a:rPr lang="en-US" sz="2600" dirty="0">
                <a:solidFill>
                  <a:schemeClr val="bg2">
                    <a:lumMod val="50000"/>
                  </a:schemeClr>
                </a:solidFill>
                <a:latin typeface="High Tower Text" panose="02040502050506030303" pitchFamily="18" charset="0"/>
                <a:cs typeface="Corbel"/>
              </a:rPr>
              <a:t>—Shane, p. 109 (</a:t>
            </a:r>
            <a:r>
              <a:rPr lang="en-US" sz="2200" cap="small" dirty="0">
                <a:solidFill>
                  <a:schemeClr val="bg2">
                    <a:lumMod val="50000"/>
                  </a:schemeClr>
                </a:solidFill>
                <a:latin typeface="High Tower Text" panose="02040502050506030303" pitchFamily="18" charset="0"/>
                <a:cs typeface="Corbel"/>
              </a:rPr>
              <a:t>You Look  Like a Thing and I Love You</a:t>
            </a:r>
            <a:r>
              <a:rPr lang="en-US" sz="2600" dirty="0">
                <a:solidFill>
                  <a:schemeClr val="bg2">
                    <a:lumMod val="50000"/>
                  </a:schemeClr>
                </a:solidFill>
                <a:latin typeface="High Tower Text" panose="02040502050506030303" pitchFamily="18" charset="0"/>
                <a:cs typeface="Corbel"/>
              </a:rPr>
              <a:t>) —</a:t>
            </a:r>
          </a:p>
          <a:p>
            <a:pPr>
              <a:tabLst>
                <a:tab pos="1033463" algn="l"/>
              </a:tabLst>
            </a:pPr>
            <a:endParaRPr lang="en-US" dirty="0">
              <a:solidFill>
                <a:schemeClr val="tx2"/>
              </a:solidFill>
              <a:latin typeface="Corbel"/>
              <a:cs typeface="Corbel"/>
            </a:endParaRPr>
          </a:p>
          <a:p>
            <a:pPr>
              <a:tabLst>
                <a:tab pos="1033463" algn="l"/>
              </a:tabLst>
            </a:pPr>
            <a:r>
              <a:rPr lang="en-US" dirty="0">
                <a:solidFill>
                  <a:schemeClr val="tx2"/>
                </a:solidFill>
                <a:latin typeface="Corbel"/>
                <a:cs typeface="Corbel"/>
              </a:rPr>
              <a:t>What is the lesson here?</a:t>
            </a:r>
            <a:endParaRPr lang="en-US" i="1" dirty="0">
              <a:solidFill>
                <a:schemeClr val="bg2">
                  <a:lumMod val="50000"/>
                </a:schemeClr>
              </a:solidFill>
              <a:latin typeface="Corbel"/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787962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>
                <a:latin typeface="Agency FB" panose="020B0503020202020204" pitchFamily="34" charset="0"/>
                <a:cs typeface="Aparajita" panose="020B0604020202020204" pitchFamily="34" charset="0"/>
              </a:rPr>
              <a:t>What are you really asking for?</a:t>
            </a:r>
            <a:endParaRPr lang="en-US" sz="3600" dirty="0">
              <a:latin typeface="Agency FB" panose="020B0503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1"/>
            <a:ext cx="10972800" cy="5114544"/>
          </a:xfrm>
        </p:spPr>
        <p:txBody>
          <a:bodyPr>
            <a:normAutofit/>
          </a:bodyPr>
          <a:lstStyle/>
          <a:p>
            <a:pPr>
              <a:tabLst>
                <a:tab pos="1033463" algn="l"/>
              </a:tabLst>
            </a:pPr>
            <a:r>
              <a:rPr lang="en-US">
                <a:solidFill>
                  <a:schemeClr val="tx2"/>
                </a:solidFill>
                <a:latin typeface="Corbel"/>
                <a:cs typeface="Corbel"/>
              </a:rPr>
              <a:t>The fitness function that is used to measure how well an AI is doing probably doesn't measure what you think it does.</a:t>
            </a:r>
          </a:p>
          <a:p>
            <a:pPr lvl="1">
              <a:tabLst>
                <a:tab pos="1033463" algn="l"/>
              </a:tabLst>
            </a:pPr>
            <a:r>
              <a:rPr lang="en-US">
                <a:solidFill>
                  <a:schemeClr val="tx2"/>
                </a:solidFill>
                <a:latin typeface="Corbel"/>
                <a:cs typeface="Corbel"/>
              </a:rPr>
              <a:t>Examples (pp. 140-141)</a:t>
            </a:r>
          </a:p>
          <a:p>
            <a:pPr marL="274320" lvl="1" indent="0">
              <a:buNone/>
              <a:tabLst>
                <a:tab pos="1033463" algn="l"/>
              </a:tabLst>
            </a:pPr>
            <a:endParaRPr lang="en-US">
              <a:solidFill>
                <a:schemeClr val="tx2"/>
              </a:solidFill>
              <a:latin typeface="Corbel"/>
              <a:cs typeface="Corbel"/>
            </a:endParaRPr>
          </a:p>
          <a:p>
            <a:pPr>
              <a:tabLst>
                <a:tab pos="1033463" algn="l"/>
              </a:tabLst>
            </a:pPr>
            <a:r>
              <a:rPr lang="en-US">
                <a:solidFill>
                  <a:schemeClr val="accent4"/>
                </a:solidFill>
                <a:latin typeface="Corbel"/>
                <a:cs typeface="Corbel"/>
              </a:rPr>
              <a:t>Every AI is trained in a simulated environment, which may not match reality.</a:t>
            </a:r>
          </a:p>
          <a:p>
            <a:pPr lvl="1">
              <a:tabLst>
                <a:tab pos="1033463" algn="l"/>
              </a:tabLst>
            </a:pPr>
            <a:r>
              <a:rPr lang="en-US">
                <a:solidFill>
                  <a:schemeClr val="accent4"/>
                </a:solidFill>
                <a:latin typeface="Corbel"/>
                <a:cs typeface="Corbel"/>
              </a:rPr>
              <a:t>Examples (p. 143)</a:t>
            </a:r>
          </a:p>
          <a:p>
            <a:pPr marL="0" indent="0">
              <a:buNone/>
              <a:tabLst>
                <a:tab pos="1033463" algn="l"/>
              </a:tabLst>
            </a:pPr>
            <a:endParaRPr lang="en-US" i="1" dirty="0">
              <a:solidFill>
                <a:schemeClr val="bg2">
                  <a:lumMod val="50000"/>
                </a:schemeClr>
              </a:solidFill>
              <a:latin typeface="Corbel"/>
              <a:cs typeface="Corbel"/>
            </a:endParaRPr>
          </a:p>
          <a:p>
            <a:pPr>
              <a:tabLst>
                <a:tab pos="1033463" algn="l"/>
              </a:tabLst>
            </a:pPr>
            <a:r>
              <a:rPr lang="en-US">
                <a:solidFill>
                  <a:schemeClr val="accent1"/>
                </a:solidFill>
                <a:latin typeface="High Tower Text" panose="02040502050506030303" pitchFamily="18" charset="0"/>
                <a:cs typeface="Corbel"/>
              </a:rPr>
              <a:t>Hacking Reward Functions</a:t>
            </a:r>
          </a:p>
          <a:p>
            <a:pPr lvl="1">
              <a:tabLst>
                <a:tab pos="1033463" algn="l"/>
              </a:tabLst>
            </a:pPr>
            <a:r>
              <a:rPr lang="en-US">
                <a:solidFill>
                  <a:schemeClr val="accent1"/>
                </a:solidFill>
                <a:latin typeface="High Tower Text" panose="02040502050506030303" pitchFamily="18" charset="0"/>
                <a:cs typeface="Corbel"/>
              </a:rPr>
              <a:t>people do this all the time </a:t>
            </a:r>
            <a:r>
              <a:rPr lang="en-US">
                <a:solidFill>
                  <a:schemeClr val="accent1"/>
                </a:solidFill>
                <a:latin typeface="High Tower Text" panose="02040502050506030303" pitchFamily="18" charset="0"/>
                <a:cs typeface="Corbel"/>
                <a:sym typeface="Wingdings" panose="05000000000000000000" pitchFamily="2" charset="2"/>
              </a:rPr>
              <a:t></a:t>
            </a:r>
          </a:p>
          <a:p>
            <a:pPr lvl="1">
              <a:tabLst>
                <a:tab pos="1033463" algn="l"/>
              </a:tabLst>
            </a:pPr>
            <a:r>
              <a:rPr lang="en-US">
                <a:solidFill>
                  <a:schemeClr val="accent1"/>
                </a:solidFill>
                <a:latin typeface="High Tower Text" panose="02040502050506030303" pitchFamily="18" charset="0"/>
                <a:cs typeface="Corbel"/>
              </a:rPr>
              <a:t>Why walk when you can fall?</a:t>
            </a:r>
          </a:p>
          <a:p>
            <a:pPr lvl="1">
              <a:tabLst>
                <a:tab pos="1033463" algn="l"/>
              </a:tabLst>
            </a:pPr>
            <a:r>
              <a:rPr lang="en-US">
                <a:solidFill>
                  <a:schemeClr val="accent1"/>
                </a:solidFill>
                <a:latin typeface="High Tower Text" panose="02040502050506030303" pitchFamily="18" charset="0"/>
                <a:cs typeface="Corbel"/>
              </a:rPr>
              <a:t>Why jump when you can cancan?</a:t>
            </a:r>
          </a:p>
          <a:p>
            <a:pPr lvl="1">
              <a:tabLst>
                <a:tab pos="1033463" algn="l"/>
              </a:tabLst>
            </a:pPr>
            <a:r>
              <a:rPr lang="en-US">
                <a:solidFill>
                  <a:schemeClr val="accent1"/>
                </a:solidFill>
                <a:latin typeface="High Tower Text" panose="02040502050506030303" pitchFamily="18" charset="0"/>
                <a:cs typeface="Corbel"/>
              </a:rPr>
              <a:t>Why drive when you can spin?</a:t>
            </a:r>
          </a:p>
          <a:p>
            <a:pPr lvl="1">
              <a:tabLst>
                <a:tab pos="1033463" algn="l"/>
              </a:tabLst>
            </a:pPr>
            <a:r>
              <a:rPr lang="en-US">
                <a:solidFill>
                  <a:schemeClr val="accent1"/>
                </a:solidFill>
                <a:latin typeface="High Tower Text" panose="02040502050506030303" pitchFamily="18" charset="0"/>
                <a:cs typeface="Corbel"/>
              </a:rPr>
              <a:t>When in doubt, do nothing</a:t>
            </a:r>
            <a:endParaRPr lang="en-US" dirty="0">
              <a:solidFill>
                <a:schemeClr val="accent1"/>
              </a:solidFill>
              <a:latin typeface="High Tower Text" panose="02040502050506030303" pitchFamily="18" charset="0"/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263278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>
                <a:latin typeface="Agency FB" panose="020B0503020202020204" pitchFamily="34" charset="0"/>
                <a:cs typeface="Aparajita" panose="020B0604020202020204" pitchFamily="34" charset="0"/>
              </a:rPr>
              <a:t>Is an AI brain like a human brain?</a:t>
            </a:r>
            <a:endParaRPr lang="en-US" sz="3600" dirty="0">
              <a:latin typeface="Agency FB" panose="020B0503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1"/>
            <a:ext cx="10972800" cy="5114544"/>
          </a:xfrm>
        </p:spPr>
        <p:txBody>
          <a:bodyPr>
            <a:normAutofit/>
          </a:bodyPr>
          <a:lstStyle/>
          <a:p>
            <a:pPr>
              <a:tabLst>
                <a:tab pos="1033463" algn="l"/>
              </a:tabLst>
            </a:pPr>
            <a:r>
              <a:rPr lang="en-US" dirty="0">
                <a:solidFill>
                  <a:schemeClr val="tx2"/>
                </a:solidFill>
                <a:latin typeface="Corbel"/>
                <a:cs typeface="Corbel"/>
              </a:rPr>
              <a:t>Adversarial Attacks</a:t>
            </a:r>
          </a:p>
          <a:p>
            <a:pPr lvl="1">
              <a:tabLst>
                <a:tab pos="1033463" algn="l"/>
              </a:tabLst>
            </a:pPr>
            <a:r>
              <a:rPr lang="en-US" dirty="0">
                <a:solidFill>
                  <a:schemeClr val="tx2"/>
                </a:solidFill>
                <a:latin typeface="Corbel"/>
                <a:cs typeface="Corbel"/>
              </a:rPr>
              <a:t>Examples (pp. 198-201)</a:t>
            </a:r>
          </a:p>
          <a:p>
            <a:pPr marL="274320" lvl="1" indent="0">
              <a:buNone/>
              <a:tabLst>
                <a:tab pos="1033463" algn="l"/>
              </a:tabLst>
            </a:pPr>
            <a:endParaRPr lang="en-US" dirty="0">
              <a:solidFill>
                <a:schemeClr val="tx2"/>
              </a:solidFill>
              <a:latin typeface="Corbel"/>
              <a:cs typeface="Corbel"/>
            </a:endParaRPr>
          </a:p>
          <a:p>
            <a:pPr>
              <a:tabLst>
                <a:tab pos="1033463" algn="l"/>
              </a:tabLst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Corbel"/>
                <a:cs typeface="Corbel"/>
              </a:rPr>
              <a:t>Missing the obvious</a:t>
            </a:r>
          </a:p>
          <a:p>
            <a:pPr lvl="1">
              <a:tabLst>
                <a:tab pos="1033463" algn="l"/>
              </a:tabLst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Corbel"/>
                <a:cs typeface="Corbel"/>
              </a:rPr>
              <a:t>Examples (pp. 206-207)</a:t>
            </a:r>
            <a:endParaRPr lang="en-US" dirty="0">
              <a:solidFill>
                <a:schemeClr val="bg2">
                  <a:lumMod val="50000"/>
                </a:schemeClr>
              </a:solidFill>
              <a:latin typeface="Corbel"/>
              <a:cs typeface="Corbel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  <a:tabLst>
                <a:tab pos="1033463" algn="l"/>
              </a:tabLst>
            </a:pPr>
            <a:endParaRPr lang="en-US" i="1" dirty="0">
              <a:solidFill>
                <a:schemeClr val="bg2">
                  <a:lumMod val="50000"/>
                </a:schemeClr>
              </a:solidFill>
              <a:latin typeface="Corbel"/>
              <a:cs typeface="Corbel"/>
            </a:endParaRPr>
          </a:p>
          <a:p>
            <a:pPr>
              <a:tabLst>
                <a:tab pos="1033463" algn="l"/>
              </a:tabLst>
            </a:pPr>
            <a:r>
              <a:rPr lang="en-US" dirty="0">
                <a:solidFill>
                  <a:schemeClr val="accent4"/>
                </a:solidFill>
                <a:latin typeface="High Tower Text" panose="02040502050506030303" pitchFamily="18" charset="0"/>
                <a:cs typeface="Corbel"/>
              </a:rPr>
              <a:t>Human bots</a:t>
            </a:r>
          </a:p>
          <a:p>
            <a:pPr lvl="1">
              <a:tabLst>
                <a:tab pos="1033463" algn="l"/>
              </a:tabLst>
            </a:pPr>
            <a:r>
              <a:rPr lang="en-US" dirty="0">
                <a:solidFill>
                  <a:schemeClr val="accent4"/>
                </a:solidFill>
                <a:latin typeface="High Tower Text" panose="02040502050506030303" pitchFamily="18" charset="0"/>
                <a:cs typeface="Corbel"/>
              </a:rPr>
              <a:t>Amazon Mechanical </a:t>
            </a:r>
            <a:r>
              <a:rPr lang="en-US" dirty="0">
                <a:solidFill>
                  <a:schemeClr val="accent4"/>
                </a:solidFill>
                <a:latin typeface="High Tower Text" panose="02040502050506030303" pitchFamily="18" charset="0"/>
                <a:cs typeface="Corbel"/>
                <a:hlinkClick r:id="rId3"/>
              </a:rPr>
              <a:t>Turk</a:t>
            </a:r>
            <a:r>
              <a:rPr lang="en-US" dirty="0">
                <a:solidFill>
                  <a:schemeClr val="accent4"/>
                </a:solidFill>
                <a:latin typeface="High Tower Text" panose="02040502050506030303" pitchFamily="18" charset="0"/>
                <a:cs typeface="Corbel"/>
              </a:rPr>
              <a:t>?</a:t>
            </a:r>
          </a:p>
          <a:p>
            <a:pPr lvl="1">
              <a:tabLst>
                <a:tab pos="1033463" algn="l"/>
              </a:tabLst>
            </a:pPr>
            <a:r>
              <a:rPr lang="en-US" dirty="0">
                <a:solidFill>
                  <a:schemeClr val="accent4"/>
                </a:solidFill>
                <a:latin typeface="High Tower Text" panose="02040502050506030303" pitchFamily="18" charset="0"/>
                <a:cs typeface="Corbel"/>
              </a:rPr>
              <a:t>Chat-bot customer service agents?</a:t>
            </a:r>
          </a:p>
          <a:p>
            <a:pPr lvl="1">
              <a:tabLst>
                <a:tab pos="1033463" algn="l"/>
              </a:tabLst>
            </a:pPr>
            <a:r>
              <a:rPr lang="en-US" dirty="0">
                <a:solidFill>
                  <a:schemeClr val="accent4"/>
                </a:solidFill>
                <a:latin typeface="High Tower Text" panose="02040502050506030303" pitchFamily="18" charset="0"/>
                <a:cs typeface="Corbel"/>
              </a:rPr>
              <a:t>AI start-ups before their AI is ready...?</a:t>
            </a:r>
          </a:p>
        </p:txBody>
      </p:sp>
    </p:spTree>
    <p:extLst>
      <p:ext uri="{BB962C8B-B14F-4D97-AF65-F5344CB8AC3E}">
        <p14:creationId xmlns:p14="http://schemas.microsoft.com/office/powerpoint/2010/main" val="751000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>
                <a:latin typeface="Agency FB" panose="020B0503020202020204" pitchFamily="34" charset="0"/>
                <a:cs typeface="Aparajita" panose="020B0604020202020204" pitchFamily="34" charset="0"/>
              </a:rPr>
              <a:t>The Futurists and the AI Industry...</a:t>
            </a:r>
            <a:endParaRPr lang="en-US" sz="3600" dirty="0">
              <a:latin typeface="Agency FB" panose="020B0503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4572000" cy="4718304"/>
          </a:xfrm>
        </p:spPr>
        <p:txBody>
          <a:bodyPr>
            <a:normAutofit/>
          </a:bodyPr>
          <a:lstStyle/>
          <a:p>
            <a:pPr>
              <a:tabLst>
                <a:tab pos="1033463" algn="l"/>
              </a:tabLst>
            </a:pPr>
            <a:r>
              <a:rPr lang="en-US">
                <a:solidFill>
                  <a:schemeClr val="tx2"/>
                </a:solidFill>
                <a:latin typeface="Corbel"/>
                <a:cs typeface="Corbel"/>
              </a:rPr>
              <a:t>Ray Kurzweil</a:t>
            </a:r>
          </a:p>
          <a:p>
            <a:pPr>
              <a:tabLst>
                <a:tab pos="1033463" algn="l"/>
              </a:tabLst>
            </a:pPr>
            <a:endParaRPr lang="en-US">
              <a:solidFill>
                <a:schemeClr val="tx2"/>
              </a:solidFill>
              <a:latin typeface="Corbel"/>
              <a:cs typeface="Corbel"/>
            </a:endParaRPr>
          </a:p>
          <a:p>
            <a:pPr>
              <a:tabLst>
                <a:tab pos="1033463" algn="l"/>
              </a:tabLst>
            </a:pPr>
            <a:r>
              <a:rPr lang="en-US">
                <a:solidFill>
                  <a:schemeClr val="accent5"/>
                </a:solidFill>
                <a:latin typeface="Corbel"/>
                <a:cs typeface="Corbel"/>
              </a:rPr>
              <a:t>Eric Schmidt</a:t>
            </a:r>
            <a:endParaRPr lang="en-US">
              <a:solidFill>
                <a:schemeClr val="accent5"/>
              </a:solidFill>
              <a:latin typeface="Corbel"/>
              <a:cs typeface="Corbel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  <a:tabLst>
                <a:tab pos="1033463" algn="l"/>
              </a:tabLst>
            </a:pPr>
            <a:endParaRPr lang="en-US" i="1" dirty="0">
              <a:solidFill>
                <a:schemeClr val="bg2">
                  <a:lumMod val="50000"/>
                </a:schemeClr>
              </a:solidFill>
              <a:latin typeface="Corbel"/>
              <a:cs typeface="Corbel"/>
            </a:endParaRPr>
          </a:p>
          <a:p>
            <a:pPr>
              <a:tabLst>
                <a:tab pos="1033463" algn="l"/>
              </a:tabLst>
            </a:pPr>
            <a:r>
              <a:rPr lang="en-US">
                <a:solidFill>
                  <a:schemeClr val="tx2">
                    <a:lumMod val="75000"/>
                  </a:schemeClr>
                </a:solidFill>
                <a:latin typeface="High Tower Text" panose="02040502050506030303" pitchFamily="18" charset="0"/>
                <a:cs typeface="Corbel"/>
              </a:rPr>
              <a:t>ISO 42001</a:t>
            </a:r>
          </a:p>
          <a:p>
            <a:pPr lvl="1">
              <a:tabLst>
                <a:tab pos="1033463" algn="l"/>
              </a:tabLst>
            </a:pPr>
            <a:r>
              <a:rPr lang="en-US">
                <a:solidFill>
                  <a:schemeClr val="tx2">
                    <a:lumMod val="75000"/>
                  </a:schemeClr>
                </a:solidFill>
                <a:latin typeface="High Tower Text" panose="02040502050506030303" pitchFamily="18" charset="0"/>
                <a:cs typeface="Corbel"/>
              </a:rPr>
              <a:t>AI Management Systems international certification &amp; audit specification</a:t>
            </a:r>
            <a:endParaRPr lang="en-US" dirty="0">
              <a:solidFill>
                <a:schemeClr val="tx2">
                  <a:lumMod val="75000"/>
                </a:schemeClr>
              </a:solidFill>
              <a:latin typeface="High Tower Text" panose="02040502050506030303" pitchFamily="18" charset="0"/>
              <a:cs typeface="Corbel"/>
            </a:endParaRPr>
          </a:p>
        </p:txBody>
      </p:sp>
      <p:pic>
        <p:nvPicPr>
          <p:cNvPr id="1028" name="Picture 4" descr="The Singularity Is Nearer: When We Merge with AI : Kurzweil, Ray ...">
            <a:extLst>
              <a:ext uri="{FF2B5EF4-FFF2-40B4-BE49-F238E27FC236}">
                <a16:creationId xmlns:a16="http://schemas.microsoft.com/office/drawing/2014/main" id="{3B52F34B-7B67-EEAA-5FFE-4BF2B5360206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2996" y="1524000"/>
            <a:ext cx="3123349" cy="4718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The Age of AI by Henry A Kissinger | Hachette Book Group">
            <a:extLst>
              <a:ext uri="{FF2B5EF4-FFF2-40B4-BE49-F238E27FC236}">
                <a16:creationId xmlns:a16="http://schemas.microsoft.com/office/drawing/2014/main" id="{AE896ECB-3938-7DAC-05B4-3656EF1311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1104" y="1524000"/>
            <a:ext cx="3144444" cy="4718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7376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17848</TotalTime>
  <Words>352</Words>
  <Application>Microsoft Office PowerPoint</Application>
  <PresentationFormat>Widescreen</PresentationFormat>
  <Paragraphs>51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Agency FB</vt:lpstr>
      <vt:lpstr>Corbel</vt:lpstr>
      <vt:lpstr>Wingdings</vt:lpstr>
      <vt:lpstr>High Tower Text</vt:lpstr>
      <vt:lpstr>Aparajita</vt:lpstr>
      <vt:lpstr>Clarity</vt:lpstr>
      <vt:lpstr>AI: Last Thoughts</vt:lpstr>
      <vt:lpstr>AI Weirdness</vt:lpstr>
      <vt:lpstr>It's Trying!</vt:lpstr>
      <vt:lpstr>What are you really asking for?</vt:lpstr>
      <vt:lpstr>Is an AI brain like a human brain?</vt:lpstr>
      <vt:lpstr>The Futurists and the AI Industry...</vt:lpstr>
    </vt:vector>
  </TitlesOfParts>
  <Company>Otterbein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Intelligence</dc:title>
  <dc:creator>David Stucki</dc:creator>
  <cp:lastModifiedBy>Stucki, David</cp:lastModifiedBy>
  <cp:revision>86</cp:revision>
  <dcterms:created xsi:type="dcterms:W3CDTF">2013-10-29T15:52:47Z</dcterms:created>
  <dcterms:modified xsi:type="dcterms:W3CDTF">2024-12-04T13:30:45Z</dcterms:modified>
</cp:coreProperties>
</file>